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5" r:id="rId9"/>
    <p:sldId id="264"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96" y="-143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javascript:SaveScroll('scroll');InternalLink('3,809,1,center');__doPostBack('ctl00$Display$ctl00$Link1','')"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javascript:SaveScroll('scroll');InternalLink('3,810,1,center');__doPostBack('ctl00$Display$ctl00$Link1','')"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javascript:SaveScroll('scroll');InternalLink('3,810,2,center');__doPostBack('ctl00$Display$ctl00$Link1','')"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javascript:SaveScroll('scroll');InternalLink('3,810,3,center');__doPostBack('ctl00$Display$ctl00$Link1','')"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ustainable Development">
            <a:hlinkClick r:id="rId2"/>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057400"/>
            <a:ext cx="9144000" cy="2971800"/>
          </a:xfrm>
          <a:prstGeom prst="rect">
            <a:avLst/>
          </a:prstGeom>
          <a:noFill/>
          <a:ln>
            <a:noFill/>
          </a:ln>
        </p:spPr>
      </p:pic>
    </p:spTree>
    <p:extLst>
      <p:ext uri="{BB962C8B-B14F-4D97-AF65-F5344CB8AC3E}">
        <p14:creationId xmlns:p14="http://schemas.microsoft.com/office/powerpoint/2010/main" val="1289111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Triple Bottom </a:t>
            </a:r>
            <a:r>
              <a:rPr lang="en-US" dirty="0" smtClean="0"/>
              <a:t>Line</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238159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llars 1">
            <a:hlinkClick r:id="rId2"/>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0" y="381000"/>
            <a:ext cx="6096000" cy="5943600"/>
          </a:xfrm>
          <a:prstGeom prst="rect">
            <a:avLst/>
          </a:prstGeom>
          <a:noFill/>
          <a:ln>
            <a:noFill/>
          </a:ln>
        </p:spPr>
      </p:pic>
    </p:spTree>
    <p:extLst>
      <p:ext uri="{BB962C8B-B14F-4D97-AF65-F5344CB8AC3E}">
        <p14:creationId xmlns:p14="http://schemas.microsoft.com/office/powerpoint/2010/main" val="2010186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llars 2">
            <a:hlinkClick r:id="rId2"/>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447800"/>
            <a:ext cx="8534400" cy="4038600"/>
          </a:xfrm>
          <a:prstGeom prst="rect">
            <a:avLst/>
          </a:prstGeom>
          <a:noFill/>
          <a:ln>
            <a:noFill/>
          </a:ln>
        </p:spPr>
      </p:pic>
      <p:sp>
        <p:nvSpPr>
          <p:cNvPr id="3" name="Title 2"/>
          <p:cNvSpPr>
            <a:spLocks noGrp="1"/>
          </p:cNvSpPr>
          <p:nvPr>
            <p:ph type="title"/>
          </p:nvPr>
        </p:nvSpPr>
        <p:spPr/>
        <p:txBody>
          <a:bodyPr/>
          <a:lstStyle/>
          <a:p>
            <a:r>
              <a:rPr lang="en-US" dirty="0" smtClean="0"/>
              <a:t>Three Extremes</a:t>
            </a:r>
            <a:endParaRPr lang="en-US" dirty="0"/>
          </a:p>
        </p:txBody>
      </p:sp>
    </p:spTree>
    <p:extLst>
      <p:ext uri="{BB962C8B-B14F-4D97-AF65-F5344CB8AC3E}">
        <p14:creationId xmlns:p14="http://schemas.microsoft.com/office/powerpoint/2010/main" val="238159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opulation">
            <a:hlinkClick r:id="rId2"/>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143000"/>
            <a:ext cx="7848600" cy="5334000"/>
          </a:xfrm>
          <a:prstGeom prst="rect">
            <a:avLst/>
          </a:prstGeom>
          <a:noFill/>
          <a:ln>
            <a:noFill/>
          </a:ln>
        </p:spPr>
      </p:pic>
      <p:sp>
        <p:nvSpPr>
          <p:cNvPr id="3" name="Title 2"/>
          <p:cNvSpPr>
            <a:spLocks noGrp="1"/>
          </p:cNvSpPr>
          <p:nvPr>
            <p:ph type="title"/>
          </p:nvPr>
        </p:nvSpPr>
        <p:spPr>
          <a:xfrm>
            <a:off x="533400" y="0"/>
            <a:ext cx="8229600" cy="762000"/>
          </a:xfrm>
        </p:spPr>
        <p:txBody>
          <a:bodyPr/>
          <a:lstStyle/>
          <a:p>
            <a:r>
              <a:rPr lang="en-US" dirty="0" smtClean="0"/>
              <a:t>Population</a:t>
            </a:r>
            <a:endParaRPr lang="en-US" dirty="0"/>
          </a:p>
        </p:txBody>
      </p:sp>
    </p:spTree>
    <p:extLst>
      <p:ext uri="{BB962C8B-B14F-4D97-AF65-F5344CB8AC3E}">
        <p14:creationId xmlns:p14="http://schemas.microsoft.com/office/powerpoint/2010/main" val="2381594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8229600" cy="1143000"/>
          </a:xfrm>
        </p:spPr>
        <p:txBody>
          <a:bodyPr/>
          <a:lstStyle/>
          <a:p>
            <a:r>
              <a:rPr lang="en-US" dirty="0" smtClean="0"/>
              <a:t>Technology</a:t>
            </a:r>
            <a:endParaRPr lang="en-US" dirty="0"/>
          </a:p>
        </p:txBody>
      </p:sp>
      <p:pic>
        <p:nvPicPr>
          <p:cNvPr id="1026" name="Picture 2" descr="C:\Users\everett\Desktop\Pictur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143000"/>
            <a:ext cx="8229600" cy="5259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594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90600"/>
          </a:xfrm>
        </p:spPr>
        <p:txBody>
          <a:bodyPr/>
          <a:lstStyle/>
          <a:p>
            <a:r>
              <a:rPr lang="en-US" dirty="0" smtClean="0"/>
              <a:t>Technology</a:t>
            </a:r>
            <a:endParaRPr lang="en-US" dirty="0"/>
          </a:p>
        </p:txBody>
      </p:sp>
      <p:pic>
        <p:nvPicPr>
          <p:cNvPr id="2050" name="Picture 2" descr="C:\Users\everett\Desktop\Pictur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850763"/>
            <a:ext cx="7620000" cy="5864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37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candobetter.net/files/Ecological-footprint.jpg"/>
          <p:cNvPicPr>
            <a:picLocks noChangeAspect="1" noChangeArrowheads="1"/>
          </p:cNvPicPr>
          <p:nvPr/>
        </p:nvPicPr>
        <p:blipFill>
          <a:blip r:embed="rId2" cstate="print"/>
          <a:srcRect/>
          <a:stretch>
            <a:fillRect/>
          </a:stretch>
        </p:blipFill>
        <p:spPr bwMode="auto">
          <a:xfrm>
            <a:off x="2133600" y="0"/>
            <a:ext cx="5340066" cy="6858000"/>
          </a:xfrm>
          <a:prstGeom prst="rect">
            <a:avLst/>
          </a:prstGeom>
          <a:noFill/>
        </p:spPr>
      </p:pic>
      <p:sp>
        <p:nvSpPr>
          <p:cNvPr id="3" name="Rectangle 2"/>
          <p:cNvSpPr/>
          <p:nvPr/>
        </p:nvSpPr>
        <p:spPr>
          <a:xfrm>
            <a:off x="0" y="6550223"/>
            <a:ext cx="1352934" cy="307777"/>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smtClean="0"/>
              <a:t>candobetter.net</a:t>
            </a:r>
            <a:endParaRPr lang="en-US" sz="1400" dirty="0"/>
          </a:p>
        </p:txBody>
      </p:sp>
      <p:sp>
        <p:nvSpPr>
          <p:cNvPr id="4" name="Title 3"/>
          <p:cNvSpPr>
            <a:spLocks noGrp="1"/>
          </p:cNvSpPr>
          <p:nvPr>
            <p:ph type="title"/>
          </p:nvPr>
        </p:nvSpPr>
        <p:spPr>
          <a:xfrm rot="16200000">
            <a:off x="-2514600" y="2514600"/>
            <a:ext cx="6172200" cy="1143000"/>
          </a:xfrm>
        </p:spPr>
        <p:txBody>
          <a:bodyPr/>
          <a:lstStyle/>
          <a:p>
            <a:r>
              <a:rPr lang="en-US" dirty="0" smtClean="0"/>
              <a:t>Life Style</a:t>
            </a:r>
            <a:endParaRPr lang="en-US" dirty="0"/>
          </a:p>
        </p:txBody>
      </p:sp>
    </p:spTree>
    <p:extLst>
      <p:ext uri="{BB962C8B-B14F-4D97-AF65-F5344CB8AC3E}">
        <p14:creationId xmlns:p14="http://schemas.microsoft.com/office/powerpoint/2010/main" val="2612537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Environmental Engineering Ethics</a:t>
            </a:r>
            <a:endParaRPr lang="en-US" dirty="0"/>
          </a:p>
        </p:txBody>
      </p:sp>
      <p:sp>
        <p:nvSpPr>
          <p:cNvPr id="3" name="Content Placeholder 2"/>
          <p:cNvSpPr>
            <a:spLocks noGrp="1"/>
          </p:cNvSpPr>
          <p:nvPr>
            <p:ph idx="1"/>
          </p:nvPr>
        </p:nvSpPr>
        <p:spPr>
          <a:xfrm>
            <a:off x="457200" y="990600"/>
            <a:ext cx="8229600" cy="5496282"/>
          </a:xfrm>
        </p:spPr>
        <p:txBody>
          <a:bodyPr>
            <a:normAutofit fontScale="40000" lnSpcReduction="20000"/>
          </a:bodyPr>
          <a:lstStyle/>
          <a:p>
            <a:pPr lvl="0"/>
            <a:r>
              <a:rPr lang="en-US" sz="5100" dirty="0"/>
              <a:t>World Federation of Engineering Organizations (WFEO): </a:t>
            </a:r>
            <a:endParaRPr lang="en-US" sz="5100" dirty="0" smtClean="0"/>
          </a:p>
          <a:p>
            <a:pPr lvl="1"/>
            <a:r>
              <a:rPr lang="en-US" sz="4500" dirty="0" smtClean="0"/>
              <a:t>Obtain </a:t>
            </a:r>
            <a:r>
              <a:rPr lang="en-US" sz="4500" dirty="0"/>
              <a:t>a superior technical achievement, contribute to and promote a healthy and agreeable surrounding for all people, in open spaces as well as indoors;</a:t>
            </a:r>
          </a:p>
          <a:p>
            <a:pPr lvl="1"/>
            <a:r>
              <a:rPr lang="en-US" sz="4500" dirty="0"/>
              <a:t>Lowest possible consumption of raw materials and energy and the lowest production of wastes and any kind of pollution;</a:t>
            </a:r>
          </a:p>
          <a:p>
            <a:pPr lvl="1"/>
            <a:r>
              <a:rPr lang="en-US" sz="4500" dirty="0"/>
              <a:t>Discuss consequences of proposals and actions, direct or indirect, immediate or long term, upon the health of people, social equity and the local system of values;</a:t>
            </a:r>
          </a:p>
          <a:p>
            <a:pPr lvl="1"/>
            <a:r>
              <a:rPr lang="en-US" sz="4500" dirty="0"/>
              <a:t>Study environment that will be affected, assess all the impacts that might arise in the structure, dynamics and aesthetics of the ecosystems involved, urbanized or natural, as well as in the pertinent socioeconomic systems, and select the best alternative for development that is both environmentally sound and sustainable;</a:t>
            </a:r>
          </a:p>
          <a:p>
            <a:pPr lvl="1"/>
            <a:r>
              <a:rPr lang="en-US" sz="4500" dirty="0"/>
              <a:t>Understand and describe actions required to restore and improve environment that may be disturbed, and include in proposals;</a:t>
            </a:r>
          </a:p>
          <a:p>
            <a:pPr lvl="1"/>
            <a:r>
              <a:rPr lang="en-US" sz="4500" dirty="0"/>
              <a:t>Reject any commitment that involves unfair damages for human surroundings and nature, and aim for the best possible technical, social, and political solution;</a:t>
            </a:r>
          </a:p>
          <a:p>
            <a:pPr lvl="1"/>
            <a:r>
              <a:rPr lang="en-US" sz="4500" dirty="0"/>
              <a:t>Be aware that the principles of eco-systemic interdependence, diversity maintenance, resource recovery and inter-relational harmony form the basis of humankind’s continued existence and that each of these bases poses a threshold of sustainability that should not be exceeded.</a:t>
            </a:r>
          </a:p>
          <a:p>
            <a:endParaRPr lang="en-US" dirty="0"/>
          </a:p>
        </p:txBody>
      </p:sp>
      <p:sp>
        <p:nvSpPr>
          <p:cNvPr id="4" name="Rectangle 3"/>
          <p:cNvSpPr/>
          <p:nvPr/>
        </p:nvSpPr>
        <p:spPr>
          <a:xfrm>
            <a:off x="7584636" y="6486882"/>
            <a:ext cx="1555554" cy="369332"/>
          </a:xfrm>
          <a:prstGeom prst="rect">
            <a:avLst/>
          </a:prstGeom>
        </p:spPr>
        <p:txBody>
          <a:bodyPr wrap="none">
            <a:spAutoFit/>
          </a:bodyPr>
          <a:lstStyle/>
          <a:p>
            <a:r>
              <a:rPr lang="en-US" dirty="0"/>
              <a:t>www.wfeo.net</a:t>
            </a:r>
          </a:p>
        </p:txBody>
      </p:sp>
    </p:spTree>
    <p:extLst>
      <p:ext uri="{BB962C8B-B14F-4D97-AF65-F5344CB8AC3E}">
        <p14:creationId xmlns:p14="http://schemas.microsoft.com/office/powerpoint/2010/main" val="144888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69420291"/>
              </p:ext>
            </p:extLst>
          </p:nvPr>
        </p:nvGraphicFramePr>
        <p:xfrm>
          <a:off x="76200" y="1905000"/>
          <a:ext cx="8991600" cy="4571999"/>
        </p:xfrm>
        <a:graphic>
          <a:graphicData uri="http://schemas.openxmlformats.org/drawingml/2006/table">
            <a:tbl>
              <a:tblPr firstRow="1" firstCol="1" bandRow="1">
                <a:tableStyleId>{5C22544A-7EE6-4342-B048-85BDC9FD1C3A}</a:tableStyleId>
              </a:tblPr>
              <a:tblGrid>
                <a:gridCol w="2913944"/>
                <a:gridCol w="6077656"/>
              </a:tblGrid>
              <a:tr h="627529">
                <a:tc>
                  <a:txBody>
                    <a:bodyPr/>
                    <a:lstStyle/>
                    <a:p>
                      <a:pPr marL="0" marR="0" algn="ctr">
                        <a:lnSpc>
                          <a:spcPts val="1440"/>
                        </a:lnSpc>
                        <a:spcBef>
                          <a:spcPts val="420"/>
                        </a:spcBef>
                        <a:spcAft>
                          <a:spcPts val="420"/>
                        </a:spcAft>
                      </a:pPr>
                      <a:r>
                        <a:rPr lang="en-US" sz="2400" dirty="0">
                          <a:effectLst/>
                        </a:rPr>
                        <a:t>Need</a:t>
                      </a:r>
                      <a:endParaRPr lang="en-US" sz="2000" dirty="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r>
                        <a:rPr lang="en-US" sz="2400" dirty="0">
                          <a:effectLst/>
                        </a:rPr>
                        <a:t>Engineering Discipline</a:t>
                      </a:r>
                      <a:endParaRPr lang="en-US" sz="2000" dirty="0">
                        <a:effectLst/>
                        <a:latin typeface="Calibri"/>
                        <a:ea typeface="Calibri"/>
                        <a:cs typeface="Times New Roman"/>
                      </a:endParaRPr>
                    </a:p>
                  </a:txBody>
                  <a:tcPr marL="0" marR="0" marT="0" marB="0" anchor="ctr"/>
                </a:tc>
              </a:tr>
              <a:tr h="481404">
                <a:tc>
                  <a:txBody>
                    <a:bodyPr/>
                    <a:lstStyle/>
                    <a:p>
                      <a:pPr marL="0" marR="0" algn="ctr">
                        <a:lnSpc>
                          <a:spcPts val="1440"/>
                        </a:lnSpc>
                        <a:spcBef>
                          <a:spcPts val="420"/>
                        </a:spcBef>
                        <a:spcAft>
                          <a:spcPts val="420"/>
                        </a:spcAft>
                      </a:pPr>
                      <a:r>
                        <a:rPr lang="en-US" sz="1800" dirty="0">
                          <a:effectLst/>
                        </a:rPr>
                        <a:t>Water</a:t>
                      </a:r>
                      <a:endParaRPr lang="en-US" sz="1600" dirty="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r h="514574">
                <a:tc>
                  <a:txBody>
                    <a:bodyPr/>
                    <a:lstStyle/>
                    <a:p>
                      <a:pPr marL="0" marR="0" algn="ctr">
                        <a:lnSpc>
                          <a:spcPts val="1440"/>
                        </a:lnSpc>
                        <a:spcBef>
                          <a:spcPts val="420"/>
                        </a:spcBef>
                        <a:spcAft>
                          <a:spcPts val="420"/>
                        </a:spcAft>
                      </a:pPr>
                      <a:r>
                        <a:rPr lang="en-US" sz="1800" dirty="0">
                          <a:effectLst/>
                        </a:rPr>
                        <a:t>Food</a:t>
                      </a:r>
                      <a:endParaRPr lang="en-US" sz="1600" dirty="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r h="727038">
                <a:tc>
                  <a:txBody>
                    <a:bodyPr/>
                    <a:lstStyle/>
                    <a:p>
                      <a:pPr marL="0" marR="0" algn="ctr">
                        <a:lnSpc>
                          <a:spcPts val="1440"/>
                        </a:lnSpc>
                        <a:spcBef>
                          <a:spcPts val="420"/>
                        </a:spcBef>
                        <a:spcAft>
                          <a:spcPts val="420"/>
                        </a:spcAft>
                      </a:pPr>
                      <a:r>
                        <a:rPr lang="en-US" sz="1800" dirty="0">
                          <a:effectLst/>
                        </a:rPr>
                        <a:t>Clothing</a:t>
                      </a:r>
                      <a:endParaRPr lang="en-US" sz="1600" dirty="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r h="371737">
                <a:tc>
                  <a:txBody>
                    <a:bodyPr/>
                    <a:lstStyle/>
                    <a:p>
                      <a:pPr marL="0" marR="0" algn="ctr">
                        <a:lnSpc>
                          <a:spcPts val="1440"/>
                        </a:lnSpc>
                        <a:spcBef>
                          <a:spcPts val="420"/>
                        </a:spcBef>
                        <a:spcAft>
                          <a:spcPts val="420"/>
                        </a:spcAft>
                      </a:pPr>
                      <a:r>
                        <a:rPr lang="en-US" sz="1800" dirty="0">
                          <a:effectLst/>
                        </a:rPr>
                        <a:t>Shelter</a:t>
                      </a:r>
                      <a:endParaRPr lang="en-US" sz="1600" dirty="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r h="315259">
                <a:tc>
                  <a:txBody>
                    <a:bodyPr/>
                    <a:lstStyle/>
                    <a:p>
                      <a:pPr marL="0" marR="0" algn="ctr">
                        <a:lnSpc>
                          <a:spcPts val="1440"/>
                        </a:lnSpc>
                        <a:spcBef>
                          <a:spcPts val="420"/>
                        </a:spcBef>
                        <a:spcAft>
                          <a:spcPts val="420"/>
                        </a:spcAft>
                      </a:pPr>
                      <a:r>
                        <a:rPr lang="en-US" sz="1800" dirty="0">
                          <a:effectLst/>
                        </a:rPr>
                        <a:t>Transportation</a:t>
                      </a:r>
                      <a:endParaRPr lang="en-US" sz="1600" dirty="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r h="348428">
                <a:tc>
                  <a:txBody>
                    <a:bodyPr/>
                    <a:lstStyle/>
                    <a:p>
                      <a:pPr marL="0" marR="0" algn="ctr">
                        <a:lnSpc>
                          <a:spcPts val="1440"/>
                        </a:lnSpc>
                        <a:spcBef>
                          <a:spcPts val="420"/>
                        </a:spcBef>
                        <a:spcAft>
                          <a:spcPts val="420"/>
                        </a:spcAft>
                      </a:pPr>
                      <a:r>
                        <a:rPr lang="en-US" sz="1800">
                          <a:effectLst/>
                        </a:rPr>
                        <a:t>Health</a:t>
                      </a:r>
                      <a:endParaRPr lang="en-US" sz="160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r h="558501">
                <a:tc>
                  <a:txBody>
                    <a:bodyPr/>
                    <a:lstStyle/>
                    <a:p>
                      <a:pPr marL="0" marR="0" algn="ctr">
                        <a:lnSpc>
                          <a:spcPts val="1440"/>
                        </a:lnSpc>
                        <a:spcBef>
                          <a:spcPts val="420"/>
                        </a:spcBef>
                        <a:spcAft>
                          <a:spcPts val="420"/>
                        </a:spcAft>
                      </a:pPr>
                      <a:r>
                        <a:rPr lang="en-US" sz="1800">
                          <a:effectLst/>
                        </a:rPr>
                        <a:t>Waste Assimilation</a:t>
                      </a:r>
                      <a:endParaRPr lang="en-US" sz="160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r h="627529">
                <a:tc>
                  <a:txBody>
                    <a:bodyPr/>
                    <a:lstStyle/>
                    <a:p>
                      <a:pPr marL="0" marR="0" algn="ctr">
                        <a:lnSpc>
                          <a:spcPts val="1440"/>
                        </a:lnSpc>
                        <a:spcBef>
                          <a:spcPts val="420"/>
                        </a:spcBef>
                        <a:spcAft>
                          <a:spcPts val="420"/>
                        </a:spcAft>
                      </a:pPr>
                      <a:r>
                        <a:rPr lang="en-US" sz="1800">
                          <a:effectLst/>
                        </a:rPr>
                        <a:t>Security</a:t>
                      </a:r>
                      <a:endParaRPr lang="en-US" sz="1600">
                        <a:effectLst/>
                        <a:latin typeface="Calibri"/>
                        <a:ea typeface="Calibri"/>
                        <a:cs typeface="Times New Roman"/>
                      </a:endParaRPr>
                    </a:p>
                  </a:txBody>
                  <a:tcPr marL="0" marR="0" marT="0" marB="0" anchor="ctr"/>
                </a:tc>
                <a:tc>
                  <a:txBody>
                    <a:bodyPr/>
                    <a:lstStyle/>
                    <a:p>
                      <a:pPr marL="0" marR="0" algn="ctr">
                        <a:lnSpc>
                          <a:spcPts val="1440"/>
                        </a:lnSpc>
                        <a:spcBef>
                          <a:spcPts val="420"/>
                        </a:spcBef>
                        <a:spcAft>
                          <a:spcPts val="420"/>
                        </a:spcAft>
                      </a:pPr>
                      <a:endParaRPr lang="en-US" sz="1600" dirty="0">
                        <a:effectLst/>
                        <a:latin typeface="Calibri"/>
                        <a:ea typeface="Calibri"/>
                        <a:cs typeface="Times New Roman"/>
                      </a:endParaRPr>
                    </a:p>
                  </a:txBody>
                  <a:tcPr marL="0" marR="0" marT="0" marB="0" anchor="ctr"/>
                </a:tc>
              </a:tr>
            </a:tbl>
          </a:graphicData>
        </a:graphic>
      </p:graphicFrame>
      <p:sp>
        <p:nvSpPr>
          <p:cNvPr id="4" name="Title 3"/>
          <p:cNvSpPr>
            <a:spLocks noGrp="1"/>
          </p:cNvSpPr>
          <p:nvPr>
            <p:ph type="title"/>
          </p:nvPr>
        </p:nvSpPr>
        <p:spPr>
          <a:xfrm>
            <a:off x="228600" y="274638"/>
            <a:ext cx="8686800" cy="1143000"/>
          </a:xfrm>
        </p:spPr>
        <p:txBody>
          <a:bodyPr>
            <a:noAutofit/>
          </a:bodyPr>
          <a:lstStyle/>
          <a:p>
            <a:pPr lvl="0"/>
            <a:r>
              <a:rPr lang="en-US" sz="3200" dirty="0">
                <a:latin typeface="Calibri" pitchFamily="34" charset="0"/>
                <a:ea typeface="Times New Roman" pitchFamily="18" charset="0"/>
                <a:cs typeface="Times New Roman" pitchFamily="18" charset="0"/>
              </a:rPr>
              <a:t>Human Needs </a:t>
            </a:r>
            <a:r>
              <a:rPr lang="en-US" sz="3200" dirty="0" smtClean="0">
                <a:latin typeface="Calibri" pitchFamily="34" charset="0"/>
                <a:ea typeface="Times New Roman" pitchFamily="18" charset="0"/>
                <a:cs typeface="Times New Roman" pitchFamily="18" charset="0"/>
              </a:rPr>
              <a:t>&amp; Related </a:t>
            </a:r>
            <a:r>
              <a:rPr lang="en-US" sz="3200" dirty="0">
                <a:latin typeface="Calibri" pitchFamily="34" charset="0"/>
                <a:ea typeface="Times New Roman" pitchFamily="18" charset="0"/>
                <a:cs typeface="Times New Roman" pitchFamily="18" charset="0"/>
              </a:rPr>
              <a:t>Engineering </a:t>
            </a:r>
            <a:r>
              <a:rPr lang="en-US" sz="3200" dirty="0" smtClean="0">
                <a:latin typeface="Calibri" pitchFamily="34" charset="0"/>
                <a:ea typeface="Times New Roman" pitchFamily="18" charset="0"/>
                <a:cs typeface="Times New Roman" pitchFamily="18" charset="0"/>
              </a:rPr>
              <a:t>Disciplines</a:t>
            </a:r>
            <a:endParaRPr lang="en-US" sz="3200" dirty="0"/>
          </a:p>
        </p:txBody>
      </p:sp>
    </p:spTree>
    <p:extLst>
      <p:ext uri="{BB962C8B-B14F-4D97-AF65-F5344CB8AC3E}">
        <p14:creationId xmlns:p14="http://schemas.microsoft.com/office/powerpoint/2010/main" val="26125375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261</Words>
  <Application>Microsoft Office PowerPoint</Application>
  <PresentationFormat>On-screen Show (4:3)</PresentationFormat>
  <Paragraphs>28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Three Extremes</vt:lpstr>
      <vt:lpstr>Population</vt:lpstr>
      <vt:lpstr>Technology</vt:lpstr>
      <vt:lpstr>Technology</vt:lpstr>
      <vt:lpstr>Life Style</vt:lpstr>
      <vt:lpstr>Environmental Engineering Ethics</vt:lpstr>
      <vt:lpstr>Human Needs &amp; Related Engineering Disciplines</vt:lpstr>
      <vt:lpstr>Triple Bottom Line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Everett, Jess W.</dc:creator>
  <cp:lastModifiedBy>Windows User</cp:lastModifiedBy>
  <cp:revision>9</cp:revision>
  <dcterms:created xsi:type="dcterms:W3CDTF">2006-08-16T00:00:00Z</dcterms:created>
  <dcterms:modified xsi:type="dcterms:W3CDTF">2014-01-27T13:00:44Z</dcterms:modified>
</cp:coreProperties>
</file>